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210 소월" panose="020B0600000101010101" charset="-127"/>
      <p:regular r:id="rId20"/>
    </p:embeddedFont>
    <p:embeddedFont>
      <p:font typeface="Arita Dotum Thin" panose="020B0600000101010101" charset="-127"/>
      <p:regular r:id="rId21"/>
    </p:embeddedFont>
    <p:embeddedFont>
      <p:font typeface="Arita Dotum Semi-Bold" panose="020B0600000101010101" charset="-127"/>
      <p:regular r:id="rId22"/>
    </p:embeddedFont>
    <p:embeddedFont>
      <p:font typeface="Great Vibes" panose="020B0600000101010101" charset="0"/>
      <p:regular r:id="rId23"/>
    </p:embeddedFont>
    <p:embeddedFont>
      <p:font typeface="Black Han Sans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210 8비트" panose="020B0600000101010101" charset="-127"/>
      <p:regular r:id="rId29"/>
    </p:embeddedFont>
    <p:embeddedFont>
      <p:font typeface="Eunjin" panose="020B0600000101010101" charset="-127"/>
      <p:regular r:id="rId30"/>
    </p:embeddedFont>
    <p:embeddedFont>
      <p:font typeface="Arita Dotum Medium" panose="020B0600000101010101" charset="-127"/>
      <p:regular r:id="rId31"/>
    </p:embeddedFont>
    <p:embeddedFont>
      <p:font typeface="Arita Dotum Bold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여러분, 반갑습니다</a:t>
            </a:r>
          </a:p>
          <a:p>
            <a:r>
              <a:rPr lang="en-US"/>
              <a:t>클라우드 서비스 모델과</a:t>
            </a:r>
          </a:p>
          <a:p>
            <a:r>
              <a:rPr lang="en-US"/>
              <a:t>베어메탈에 대한 발표를 맡게 된 </a:t>
            </a:r>
          </a:p>
          <a:p>
            <a:r>
              <a:rPr lang="en-US"/>
              <a:t>허준혁이라고 합니다.</a:t>
            </a:r>
          </a:p>
          <a:p>
            <a:endParaRPr lang="en-US"/>
          </a:p>
          <a:p>
            <a:r>
              <a:rPr lang="en-US"/>
              <a:t>혹시 최근에 채용 공고를 보신 적 있으신가요?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그럼 IaaS 장점이 뭐냐</a:t>
            </a:r>
          </a:p>
          <a:p>
            <a:endParaRPr lang="en-US"/>
          </a:p>
          <a:p>
            <a:r>
              <a:rPr lang="en-US"/>
              <a:t>과금 체계를 얘기할 수 있겠네요.</a:t>
            </a:r>
          </a:p>
          <a:p>
            <a:endParaRPr lang="en-US"/>
          </a:p>
          <a:p>
            <a:r>
              <a:rPr lang="en-US"/>
              <a:t>전용 서버나 VPS를 이용하는 경우 일정 기간을 써야 하거나</a:t>
            </a:r>
          </a:p>
          <a:p>
            <a:r>
              <a:rPr lang="en-US"/>
              <a:t>매월 결제하는 시스템이지만</a:t>
            </a:r>
          </a:p>
          <a:p>
            <a:r>
              <a:rPr lang="en-US"/>
              <a:t>IaaS는 사용하는 만큼 비용을 내는 종량 과금 제인 곳이 많습니다.</a:t>
            </a:r>
          </a:p>
          <a:p>
            <a:endParaRPr lang="en-US"/>
          </a:p>
          <a:p>
            <a:r>
              <a:rPr lang="en-US"/>
              <a:t>때문에 내가 새로운 앱을 만들었는데, 서비스가 금방 망했어요. 이런 경우 IaaS로 지불하는 비용은 크지 않겠죠?</a:t>
            </a:r>
          </a:p>
          <a:p>
            <a:endParaRPr lang="en-US"/>
          </a:p>
          <a:p>
            <a:r>
              <a:rPr lang="en-US"/>
              <a:t>서버를 단 몇 분 만에 증축할 수 있고, 서버 생성도 비교적 다른 서비스들 보다 자유롭게 조합할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서버 생성 자유도에 대해서 설명해 드렸잖아요?</a:t>
            </a:r>
          </a:p>
          <a:p>
            <a:endParaRPr lang="en-US"/>
          </a:p>
          <a:p>
            <a:r>
              <a:rPr lang="en-US"/>
              <a:t>IaaS는 제공되는 서비스가 정말 많고 대응하기가 쉬운데요.</a:t>
            </a:r>
          </a:p>
          <a:p>
            <a:endParaRPr lang="en-US"/>
          </a:p>
          <a:p>
            <a:r>
              <a:rPr lang="en-US"/>
              <a:t>예를 들면, 저희가 게임을 서비스하는데 이벤트를 열었더니 동시 접속자 수가 막 평소에 10명 들어왔는데, 1000명씩 들어와요</a:t>
            </a:r>
          </a:p>
          <a:p>
            <a:r>
              <a:rPr lang="en-US"/>
              <a:t>그러면 이제 스케일 업이라는 걸 통해서 서버 능력을 향상시켜서 대응할 수 있고요.</a:t>
            </a:r>
          </a:p>
          <a:p>
            <a:endParaRPr lang="en-US"/>
          </a:p>
          <a:p>
            <a:r>
              <a:rPr lang="en-US"/>
              <a:t>10000명씩 들어온다 서버 한계가 1000명인데 이럴 경우엔 이제 서버를 막 스케일 아웃해서 10대씩 돌리면 이제 또 감당이 가능하겠죠?</a:t>
            </a:r>
          </a:p>
          <a:p>
            <a:endParaRPr lang="en-US"/>
          </a:p>
          <a:p>
            <a:r>
              <a:rPr lang="en-US"/>
              <a:t>그러면 이제 저희가 서버 감당은 됐는데, 문제가 뭐냐..?</a:t>
            </a:r>
          </a:p>
          <a:p>
            <a:endParaRPr lang="en-US"/>
          </a:p>
          <a:p>
            <a:r>
              <a:rPr lang="en-US"/>
              <a:t>돈이죠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그래서 이제 IaaS 가장 큰 단점이</a:t>
            </a:r>
          </a:p>
          <a:p>
            <a:endParaRPr lang="en-US"/>
          </a:p>
          <a:p>
            <a:r>
              <a:rPr lang="en-US"/>
              <a:t>돈입니다.</a:t>
            </a:r>
          </a:p>
          <a:p>
            <a:endParaRPr lang="en-US"/>
          </a:p>
          <a:p>
            <a:r>
              <a:rPr lang="en-US"/>
              <a:t>과금이 월정액제로 나가는게 아니고</a:t>
            </a:r>
          </a:p>
          <a:p>
            <a:r>
              <a:rPr lang="en-US"/>
              <a:t>종량제이다 보니까</a:t>
            </a:r>
          </a:p>
          <a:p>
            <a:r>
              <a:rPr lang="en-US"/>
              <a:t>얼마가 나갈지 구체적인 계산이 안돼, 그래서 IaaS가 익숙하지 않은 엔지니어들이 클라우드 파산 이라고 해서, 수익보다 낼 돈이 더 많은 상황에 처하게 됩니다.</a:t>
            </a:r>
          </a:p>
          <a:p>
            <a:endParaRPr lang="en-US"/>
          </a:p>
          <a:p>
            <a:r>
              <a:rPr lang="en-US"/>
              <a:t>이런걸 막으려면 어떻게 해야되냐</a:t>
            </a:r>
          </a:p>
          <a:p>
            <a:r>
              <a:rPr lang="en-US"/>
              <a:t>정확한 요금은 알 수가 없지만</a:t>
            </a:r>
          </a:p>
          <a:p>
            <a:r>
              <a:rPr lang="en-US"/>
              <a:t>요금이 어떤부분에서 어느정도 나가는지 파악하고.</a:t>
            </a:r>
          </a:p>
          <a:p>
            <a:endParaRPr lang="en-US"/>
          </a:p>
          <a:p>
            <a:r>
              <a:rPr lang="en-US"/>
              <a:t>두째 리소스 경고를 활용합니다</a:t>
            </a:r>
          </a:p>
          <a:p>
            <a:r>
              <a:rPr lang="en-US"/>
              <a:t>저희 뭐 데이터 얼마 쓰면 알림이 오자나요? 데이터 얼마썼고 뭐 얼마 남았습니다 이런거.</a:t>
            </a:r>
          </a:p>
          <a:p>
            <a:endParaRPr lang="en-US"/>
          </a:p>
          <a:p>
            <a:r>
              <a:rPr lang="en-US"/>
              <a:t>세째 보안에 주의해야 합니다</a:t>
            </a:r>
          </a:p>
          <a:p>
            <a:r>
              <a:rPr lang="en-US"/>
              <a:t>내꺼 아이디 비밀번호 해킹당했어. 그러면 막 쓰지도 않은 돈이 막 나가겠죠? 보안에 주의를 기울이셔야 합니다.</a:t>
            </a:r>
          </a:p>
          <a:p>
            <a:endParaRPr lang="en-US"/>
          </a:p>
          <a:p>
            <a:r>
              <a:rPr lang="en-US"/>
              <a:t>서버가 좀 안정이 됐다 </a:t>
            </a:r>
          </a:p>
          <a:p>
            <a:r>
              <a:rPr lang="en-US"/>
              <a:t>그러면 이제, 장기 할인이라던지</a:t>
            </a:r>
          </a:p>
          <a:p>
            <a:r>
              <a:rPr lang="en-US"/>
              <a:t>전용 서버나 베어메탈을 검토해야 됩니다.</a:t>
            </a:r>
          </a:p>
          <a:p>
            <a:r>
              <a:rPr lang="en-US"/>
              <a:t>근데 전용서버는 뭐고 베어메탈은 또  뭐냐?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전용 서버가 앞에서 몇 번 언급되었는데, 전용 서버가 뭐냐? 쉽게 말해서</a:t>
            </a:r>
          </a:p>
          <a:p>
            <a:r>
              <a:rPr lang="en-US"/>
              <a:t>그동안 여러 명이 나눠 쓰던</a:t>
            </a:r>
          </a:p>
          <a:p>
            <a:r>
              <a:rPr lang="en-US"/>
              <a:t>서버를 혼자 쓰는 것입니다.</a:t>
            </a:r>
          </a:p>
          <a:p>
            <a:endParaRPr lang="en-US"/>
          </a:p>
          <a:p>
            <a:r>
              <a:rPr lang="en-US"/>
              <a:t>혼자 쓰니까, 다른 요인에 영향받을 일도 없고. 비싸지만 혼자 쓰니까 속도도 빠르고.</a:t>
            </a:r>
          </a:p>
          <a:p>
            <a:endParaRPr lang="en-US"/>
          </a:p>
          <a:p>
            <a:r>
              <a:rPr lang="en-US"/>
              <a:t>하지만 준비하고 뭐하고 자기가 다 관리해야 되니까, 현실적으로 저희 개발자들이 전용 서버를 쓰기가 쉽지 않죠</a:t>
            </a:r>
          </a:p>
          <a:p>
            <a:endParaRPr lang="en-US"/>
          </a:p>
          <a:p>
            <a:r>
              <a:rPr lang="en-US"/>
              <a:t>그래서 나온 게 베어메탈입니다.</a:t>
            </a:r>
          </a:p>
          <a:p>
            <a:r>
              <a:rPr lang="en-US"/>
              <a:t>IaaS 와 연결할 수도 있고</a:t>
            </a:r>
          </a:p>
          <a:p>
            <a:r>
              <a:rPr lang="en-US"/>
              <a:t>전용 서버에서는 만약에 서버가 안 켜져 있으면 데이터 센터에 전화해서 확인 해야 되는데,</a:t>
            </a:r>
          </a:p>
          <a:p>
            <a:r>
              <a:rPr lang="en-US"/>
              <a:t>베어메탈은 제어판에서 조작해서 서버를 키면 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아니 뭐 그래서</a:t>
            </a:r>
          </a:p>
          <a:p>
            <a:endParaRPr lang="en-US"/>
          </a:p>
          <a:p>
            <a:r>
              <a:rPr lang="en-US"/>
              <a:t>PaaS IaaS 베어메탈 좋은 거 알겠는데, 그래서 어떻게 하라고</a:t>
            </a:r>
          </a:p>
          <a:p>
            <a:endParaRPr lang="en-US"/>
          </a:p>
          <a:p>
            <a:r>
              <a:rPr lang="en-US"/>
              <a:t>뭘 쓰면 되는 건데, 언제 써야 되는 건데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우리가 이거 언제 어떻게 써야 할까요?</a:t>
            </a:r>
          </a:p>
          <a:p>
            <a:endParaRPr lang="en-US"/>
          </a:p>
          <a:p>
            <a:r>
              <a:rPr lang="en-US"/>
              <a:t>제가 딱 정리해 드리겠습니다.</a:t>
            </a:r>
          </a:p>
          <a:p>
            <a:endParaRPr lang="en-US"/>
          </a:p>
          <a:p>
            <a:r>
              <a:rPr lang="en-US"/>
              <a:t>많은 경우는 아닌데, 돈이 뭐 여유 있고 프로그램이 무겁다.</a:t>
            </a:r>
          </a:p>
          <a:p>
            <a:r>
              <a:rPr lang="en-US"/>
              <a:t>전용 서버 / 베어메탈 쓰시면 됩니다.</a:t>
            </a:r>
          </a:p>
          <a:p>
            <a:endParaRPr lang="en-US"/>
          </a:p>
          <a:p>
            <a:r>
              <a:rPr lang="en-US"/>
              <a:t>처음에 내가 서비스 시작하려고 하는데, 서버 부하가 얼마나 걸릴지 모르겠다</a:t>
            </a:r>
          </a:p>
          <a:p>
            <a:r>
              <a:rPr lang="en-US"/>
              <a:t>그럴 때 IaaS 쓰시다가, 성능이 한계가 느껴진다. 하시면 베어메탈로 변경해 주시면 됩니다.</a:t>
            </a:r>
          </a:p>
          <a:p>
            <a:endParaRPr lang="en-US"/>
          </a:p>
          <a:p>
            <a:r>
              <a:rPr lang="en-US"/>
              <a:t>두 번째와 비슷한데,</a:t>
            </a:r>
          </a:p>
          <a:p>
            <a:r>
              <a:rPr lang="en-US"/>
              <a:t>이제 서버 안정화가 어느 정도 되고 나면 IaaS 쓰시면서, 시스템 확장해야 되거나 서버 능력이나 보안적으로 좀 빨리 동작하고 하면 좋겠다 하시는 부분에 대해서 베어메탈을 함께 써주시면 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예, 제가 책을 읽었는데</a:t>
            </a:r>
          </a:p>
          <a:p>
            <a:r>
              <a:rPr lang="en-US"/>
              <a:t>한국어로 쓰여있는데, 이해가 잘 안 가더라고요.</a:t>
            </a:r>
          </a:p>
          <a:p>
            <a:endParaRPr lang="en-US"/>
          </a:p>
          <a:p>
            <a:r>
              <a:rPr lang="en-US"/>
              <a:t>최대한 이해하기 쉽게 설명하려고 해봤는데, 혹시 비유가 맞지 않다던가. 내가 아는 내용이랑 좀 다른데? 하시는 게 있으면 얼마든지 정정해 주시고.</a:t>
            </a:r>
          </a:p>
          <a:p>
            <a:endParaRPr lang="en-US"/>
          </a:p>
          <a:p>
            <a:r>
              <a:rPr lang="en-US"/>
              <a:t>아 클라우드 서비스에 저런 게 있구나 베어메탈이라는 게 있구나 하는 정도만 알고 계셔도 여러분들에게 분명 도움이 될 거라고 생각합니다.</a:t>
            </a:r>
          </a:p>
          <a:p>
            <a:endParaRPr lang="en-US"/>
          </a:p>
          <a:p>
            <a:r>
              <a:rPr lang="en-US"/>
              <a:t>이상 발표 마치겠고요.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제가 발표 자료 만들 때 참고했던 자료나 링크들인데 혹시 관심 있으시면, 제가 얼마든지 공유해드릴 테니까.</a:t>
            </a:r>
          </a:p>
          <a:p>
            <a:r>
              <a:rPr lang="en-US"/>
              <a:t>한번씩들 참고해 보시면 좋겠습니다.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[인프라 개념 이해와 활용의 필요성]</a:t>
            </a:r>
          </a:p>
          <a:p>
            <a:endParaRPr lang="en-US"/>
          </a:p>
          <a:p>
            <a:r>
              <a:rPr lang="en-US"/>
              <a:t>다음은 제가 채용공고 사이트에서 가져온 자료인데요</a:t>
            </a:r>
          </a:p>
          <a:p>
            <a:endParaRPr lang="en-US"/>
          </a:p>
          <a:p>
            <a:r>
              <a:rPr lang="en-US"/>
              <a:t>클라우드 환경에서</a:t>
            </a:r>
          </a:p>
          <a:p>
            <a:endParaRPr lang="en-US"/>
          </a:p>
          <a:p>
            <a:r>
              <a:rPr lang="en-US"/>
              <a:t>서버 인프라 설계 및 세팅</a:t>
            </a:r>
          </a:p>
          <a:p>
            <a:endParaRPr lang="en-US"/>
          </a:p>
          <a:p>
            <a:r>
              <a:rPr lang="en-US"/>
              <a:t>AWS 인프라 활용</a:t>
            </a:r>
          </a:p>
          <a:p>
            <a:endParaRPr lang="en-US"/>
          </a:p>
          <a:p>
            <a:r>
              <a:rPr lang="en-US"/>
              <a:t>이처럼 저희 개발자들이</a:t>
            </a:r>
          </a:p>
          <a:p>
            <a:r>
              <a:rPr lang="en-US"/>
              <a:t>인프라에 대해서 어느 정도 이해하고 있다면 취업에 분명 도움이 되겠죠?</a:t>
            </a:r>
          </a:p>
          <a:p>
            <a:endParaRPr lang="en-US"/>
          </a:p>
          <a:p>
            <a:r>
              <a:rPr lang="en-US"/>
              <a:t>때문에 저의 이번 강의가 여러분들께 도움이 됐으면 좋겠습니다.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강의를 통해 여러분들이 얻을 수 있는 것은 3가지입니다.</a:t>
            </a:r>
          </a:p>
          <a:p>
            <a:endParaRPr lang="en-US"/>
          </a:p>
          <a:p>
            <a:r>
              <a:rPr lang="en-US"/>
              <a:t>빠르다</a:t>
            </a:r>
          </a:p>
          <a:p>
            <a:r>
              <a:rPr lang="en-US"/>
              <a:t>편하다</a:t>
            </a:r>
          </a:p>
          <a:p>
            <a:r>
              <a:rPr lang="en-US"/>
              <a:t>돈이 된다.</a:t>
            </a:r>
          </a:p>
          <a:p>
            <a:endParaRPr lang="en-US"/>
          </a:p>
          <a:p>
            <a:r>
              <a:rPr lang="en-US"/>
              <a:t>여러분들 바쁘고 힘드시잖아요?</a:t>
            </a:r>
          </a:p>
          <a:p>
            <a:endParaRPr lang="en-US"/>
          </a:p>
          <a:p>
            <a:r>
              <a:rPr lang="en-US"/>
              <a:t>클라우드 서비스를 잘 이해하고 계신다면 앞으로</a:t>
            </a:r>
          </a:p>
          <a:p>
            <a:r>
              <a:rPr lang="en-US"/>
              <a:t>빠르고 편하면서, 가성비 좋게</a:t>
            </a:r>
          </a:p>
          <a:p>
            <a:r>
              <a:rPr lang="en-US"/>
              <a:t>여러분들의 서비스를 테스트하고 배포하실 수 있게 될 겁니다.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자 목차구요.</a:t>
            </a:r>
          </a:p>
          <a:p>
            <a:endParaRPr lang="en-US"/>
          </a:p>
          <a:p>
            <a:r>
              <a:rPr lang="en-US"/>
              <a:t>파스 아이아스 혹은 이에스</a:t>
            </a:r>
          </a:p>
          <a:p>
            <a:r>
              <a:rPr lang="en-US"/>
              <a:t>베어메탈에 대해 알아 볼 거구요.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클라우드 서비스 모델이고요.</a:t>
            </a:r>
          </a:p>
          <a:p>
            <a:endParaRPr lang="en-US"/>
          </a:p>
          <a:p>
            <a:r>
              <a:rPr lang="en-US"/>
              <a:t>좌측</a:t>
            </a:r>
          </a:p>
          <a:p>
            <a:r>
              <a:rPr lang="en-US"/>
              <a:t>대표적으로 서비스를 제공하는 업체, </a:t>
            </a:r>
          </a:p>
          <a:p>
            <a:endParaRPr lang="en-US"/>
          </a:p>
          <a:p>
            <a:r>
              <a:rPr lang="en-US"/>
              <a:t>우측</a:t>
            </a:r>
          </a:p>
          <a:p>
            <a:r>
              <a:rPr lang="en-US"/>
              <a:t>주 고객층 혹은 이용자가 적혀 있습니다.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저희는 이제 PaaS를 많이 이용하겠죠?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개요를 도식화해서 설명한 이미지고요.</a:t>
            </a:r>
          </a:p>
          <a:p>
            <a:endParaRPr lang="en-US"/>
          </a:p>
          <a:p>
            <a:r>
              <a:rPr lang="en-US"/>
              <a:t>SaaS를 이용하게 되면</a:t>
            </a:r>
          </a:p>
          <a:p>
            <a:r>
              <a:rPr lang="en-US"/>
              <a:t>메일 시스템이라든지</a:t>
            </a:r>
          </a:p>
          <a:p>
            <a:r>
              <a:rPr lang="en-US"/>
              <a:t>신청하면 바로 이용할 수 있죠</a:t>
            </a:r>
          </a:p>
          <a:p>
            <a:r>
              <a:rPr lang="en-US"/>
              <a:t>예) </a:t>
            </a:r>
          </a:p>
          <a:p>
            <a:r>
              <a:rPr lang="en-US"/>
              <a:t>구글 드라이브/ N드라이브 / 구글 docs</a:t>
            </a:r>
          </a:p>
          <a:p>
            <a:endParaRPr lang="en-US"/>
          </a:p>
          <a:p>
            <a:r>
              <a:rPr lang="en-US"/>
              <a:t>PaaS의 경우엔 저희가</a:t>
            </a:r>
          </a:p>
          <a:p>
            <a:r>
              <a:rPr lang="en-US"/>
              <a:t>서비스를 만든다던가 하면 이제 제공받는 OS나 데이터베이스를 활용하여 서비스 테스트해보거나 할 수 있고요</a:t>
            </a:r>
          </a:p>
          <a:p>
            <a:r>
              <a:rPr lang="en-US"/>
              <a:t>ex) heroku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IaaS의 경우엔 저희가 저장소라든지 이제 선택해서 OS DB 이런 거 하면서 쓸 수 있고요</a:t>
            </a:r>
          </a:p>
          <a:p>
            <a:r>
              <a:rPr lang="en-US"/>
              <a:t>AWS EC2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좀 더 구체적인 내용은 뒤에서 더 다루겠지만</a:t>
            </a:r>
          </a:p>
          <a:p>
            <a:endParaRPr lang="en-US"/>
          </a:p>
          <a:p>
            <a:r>
              <a:rPr lang="en-US"/>
              <a:t>각각</a:t>
            </a:r>
          </a:p>
          <a:p>
            <a:r>
              <a:rPr lang="en-US"/>
              <a:t>SaaS PaaS IaaS에 따라</a:t>
            </a:r>
          </a:p>
          <a:p>
            <a:r>
              <a:rPr lang="en-US"/>
              <a:t>우측에 보시면 서비스로 제공되는 영역. </a:t>
            </a:r>
          </a:p>
          <a:p>
            <a:r>
              <a:rPr lang="en-US"/>
              <a:t>기업에서 관리해야 하는 영역 보실 수가 있구요.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자 그래서 이제 PaaS 장점이 뭐냐?</a:t>
            </a:r>
          </a:p>
          <a:p>
            <a:endParaRPr lang="en-US"/>
          </a:p>
          <a:p>
            <a:r>
              <a:rPr lang="en-US"/>
              <a:t>가수 공연</a:t>
            </a:r>
          </a:p>
          <a:p>
            <a:r>
              <a:rPr lang="en-US"/>
              <a:t>무대 준비도 다 해야 하고,</a:t>
            </a:r>
          </a:p>
          <a:p>
            <a:r>
              <a:rPr lang="en-US"/>
              <a:t>조명 장치, 등</a:t>
            </a:r>
          </a:p>
          <a:p>
            <a:endParaRPr lang="en-US"/>
          </a:p>
          <a:p>
            <a:r>
              <a:rPr lang="en-US"/>
              <a:t>게임을 만들었는데,</a:t>
            </a:r>
          </a:p>
          <a:p>
            <a:r>
              <a:rPr lang="en-US"/>
              <a:t>예상보다 반응이 좋아</a:t>
            </a:r>
          </a:p>
          <a:p>
            <a:r>
              <a:rPr lang="en-US"/>
              <a:t>그러면 요금 플랜을 변경해 주면</a:t>
            </a:r>
          </a:p>
          <a:p>
            <a:r>
              <a:rPr lang="en-US"/>
              <a:t>서버 스펙을 변경할 수 있습니다.</a:t>
            </a:r>
          </a:p>
          <a:p>
            <a:endParaRPr lang="en-US"/>
          </a:p>
          <a:p>
            <a:r>
              <a:rPr lang="en-US"/>
              <a:t>PaaS를 제공하는 업체 중에</a:t>
            </a:r>
          </a:p>
          <a:p>
            <a:r>
              <a:rPr lang="en-US"/>
              <a:t>일정 기간 무료로 플랜을 제공하기도 하기 때문에,</a:t>
            </a:r>
          </a:p>
          <a:p>
            <a:endParaRPr lang="en-US"/>
          </a:p>
          <a:p>
            <a:r>
              <a:rPr lang="en-US"/>
              <a:t>프로그램 테스트나 프로토타입을 만들 일이 있을 때 이용해 보시는 것을 추천드립니다.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그럼 단점은 뭐냐?</a:t>
            </a:r>
          </a:p>
          <a:p>
            <a:endParaRPr lang="en-US"/>
          </a:p>
          <a:p>
            <a:r>
              <a:rPr lang="en-US"/>
              <a:t>서비스 자유도가 낮다</a:t>
            </a:r>
          </a:p>
          <a:p>
            <a:r>
              <a:rPr lang="en-US"/>
              <a:t>업체에게 서비스를 제공받는 만큼, 직접 서버를 꾸리거나 할 때보다 당연히 자유도가 낮겠죠?</a:t>
            </a:r>
          </a:p>
          <a:p>
            <a:r>
              <a:rPr lang="en-US"/>
              <a:t>정해진 요금 플랜에 따라 저희가 들어가는 거니까요.</a:t>
            </a:r>
          </a:p>
          <a:p>
            <a:endParaRPr lang="en-US"/>
          </a:p>
          <a:p>
            <a:r>
              <a:rPr lang="en-US"/>
              <a:t>서비스를 제공하는 업체에서</a:t>
            </a:r>
          </a:p>
          <a:p>
            <a:r>
              <a:rPr lang="en-US"/>
              <a:t>저희 요금 인상할게요. 하면 급하게 다른 업체를 찾아서 대체하는 게 쉽지는 않겠죠?</a:t>
            </a:r>
          </a:p>
          <a:p>
            <a:endParaRPr lang="en-US"/>
          </a:p>
          <a:p>
            <a:r>
              <a:rPr lang="en-US"/>
              <a:t>또 가끔은 서비스를 제공하는 업체가 망해버리는 일과같이</a:t>
            </a:r>
          </a:p>
          <a:p>
            <a:r>
              <a:rPr lang="en-US"/>
              <a:t>서비스를 제공하는 업체에 종속적인 면이 있습니다.</a:t>
            </a:r>
          </a:p>
          <a:p>
            <a:endParaRPr lang="en-US"/>
          </a:p>
          <a:p>
            <a:r>
              <a:rPr lang="en-US"/>
              <a:t>세 번째 얘기는 되게 당연한 얘기지만, 일반 이용자의 경우엔 애플리케이션을 직접 구축한다는 게 쉽지 않을 수 있겠죠?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430" r="-55295" b="-546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1811944" cy="6745770"/>
            <a:chOff x="0" y="0"/>
            <a:chExt cx="15749258" cy="8994360"/>
          </a:xfrm>
        </p:grpSpPr>
        <p:sp>
          <p:nvSpPr>
            <p:cNvPr id="4" name="TextBox 4"/>
            <p:cNvSpPr txBox="1"/>
            <p:nvPr/>
          </p:nvSpPr>
          <p:spPr>
            <a:xfrm>
              <a:off x="0" y="1060035"/>
              <a:ext cx="15749258" cy="793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8"/>
                </a:lnSpc>
              </a:pPr>
              <a:r>
                <a:rPr lang="en-US" sz="13049">
                  <a:solidFill>
                    <a:srgbClr val="FF8E4F"/>
                  </a:solidFill>
                  <a:ea typeface="Arita Dotum Bold"/>
                </a:rPr>
                <a:t>인프라</a:t>
              </a:r>
            </a:p>
            <a:p>
              <a:pPr>
                <a:lnSpc>
                  <a:spcPts val="15658"/>
                </a:lnSpc>
              </a:pPr>
              <a:r>
                <a:rPr lang="en-US" sz="13049">
                  <a:solidFill>
                    <a:srgbClr val="FF8E4F"/>
                  </a:solidFill>
                  <a:ea typeface="Arita Dotum Bold"/>
                </a:rPr>
                <a:t>엔지니어링</a:t>
              </a:r>
            </a:p>
            <a:p>
              <a:pPr>
                <a:lnSpc>
                  <a:spcPts val="15658"/>
                </a:lnSpc>
              </a:pPr>
              <a:r>
                <a:rPr lang="en-US" sz="13048">
                  <a:solidFill>
                    <a:srgbClr val="FF8E4F"/>
                  </a:solidFill>
                  <a:ea typeface="Arita Dotum Bold"/>
                </a:rPr>
                <a:t>첫걸음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749258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127">
                  <a:solidFill>
                    <a:srgbClr val="FFFFFF"/>
                  </a:solidFill>
                  <a:ea typeface="Arita Dotum Medium"/>
                </a:rPr>
                <a:t>클라우드 시대에 맞는 인프라 엔지니어링 기초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924925"/>
            <a:ext cx="1181194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ta Dotum Thin"/>
                <a:ea typeface="Arita Dotum Thin"/>
              </a:rPr>
              <a:t>개발자, 어디로 가야 하는가?  취업하러 가야지</a:t>
            </a:r>
          </a:p>
        </p:txBody>
      </p:sp>
      <p:sp>
        <p:nvSpPr>
          <p:cNvPr id="7" name="AutoShape 7"/>
          <p:cNvSpPr/>
          <p:nvPr/>
        </p:nvSpPr>
        <p:spPr>
          <a:xfrm>
            <a:off x="-491732" y="8206563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092" y="730440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IaaS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92679" y="1109275"/>
            <a:ext cx="8115300" cy="447675"/>
            <a:chOff x="0" y="0"/>
            <a:chExt cx="10820400" cy="596900"/>
          </a:xfrm>
        </p:grpSpPr>
        <p:sp>
          <p:nvSpPr>
            <p:cNvPr id="4" name="TextBox 4"/>
            <p:cNvSpPr txBox="1"/>
            <p:nvPr/>
          </p:nvSpPr>
          <p:spPr>
            <a:xfrm>
              <a:off x="1059167" y="-57150"/>
              <a:ext cx="9761233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Infrastructure as a Service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76385" y="3375213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장점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4937760"/>
            <a:ext cx="8115300" cy="411480"/>
            <a:chOff x="0" y="0"/>
            <a:chExt cx="10820400" cy="548640"/>
          </a:xfrm>
        </p:grpSpPr>
        <p:sp>
          <p:nvSpPr>
            <p:cNvPr id="9" name="TextBox 9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과금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06989" cy="605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5708418"/>
            <a:ext cx="8115300" cy="407670"/>
            <a:chOff x="0" y="0"/>
            <a:chExt cx="10820400" cy="543560"/>
          </a:xfrm>
        </p:grpSpPr>
        <p:sp>
          <p:nvSpPr>
            <p:cNvPr id="12" name="TextBox 12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속도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6481848"/>
            <a:ext cx="8115300" cy="407670"/>
            <a:chOff x="0" y="0"/>
            <a:chExt cx="10820400" cy="543560"/>
          </a:xfrm>
        </p:grpSpPr>
        <p:sp>
          <p:nvSpPr>
            <p:cNvPr id="15" name="TextBox 15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생성 자유도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6611397" y="-104053"/>
            <a:ext cx="11808905" cy="11808905"/>
          </a:xfrm>
          <a:custGeom>
            <a:avLst/>
            <a:gdLst/>
            <a:ahLst/>
            <a:cxnLst/>
            <a:rect l="l" t="t" r="r" b="b"/>
            <a:pathLst>
              <a:path w="11808905" h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71092" y="6292357"/>
            <a:ext cx="4800729" cy="3135858"/>
          </a:xfrm>
          <a:custGeom>
            <a:avLst/>
            <a:gdLst/>
            <a:ahLst/>
            <a:cxnLst/>
            <a:rect l="l" t="t" r="r" b="b"/>
            <a:pathLst>
              <a:path w="4800729" h="3135858">
                <a:moveTo>
                  <a:pt x="0" y="0"/>
                </a:moveTo>
                <a:lnTo>
                  <a:pt x="4800729" y="0"/>
                </a:lnTo>
                <a:lnTo>
                  <a:pt x="4800729" y="3135858"/>
                </a:lnTo>
                <a:lnTo>
                  <a:pt x="0" y="3135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0" r="-760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42598" y="389302"/>
            <a:ext cx="3264018" cy="4880059"/>
          </a:xfrm>
          <a:custGeom>
            <a:avLst/>
            <a:gdLst/>
            <a:ahLst/>
            <a:cxnLst/>
            <a:rect l="l" t="t" r="r" b="b"/>
            <a:pathLst>
              <a:path w="3264018" h="4880059">
                <a:moveTo>
                  <a:pt x="0" y="0"/>
                </a:moveTo>
                <a:lnTo>
                  <a:pt x="3264018" y="0"/>
                </a:lnTo>
                <a:lnTo>
                  <a:pt x="3264018" y="4880060"/>
                </a:lnTo>
                <a:lnTo>
                  <a:pt x="0" y="488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71" b="-30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89850" y="316102"/>
            <a:ext cx="3717161" cy="5015170"/>
          </a:xfrm>
          <a:custGeom>
            <a:avLst/>
            <a:gdLst/>
            <a:ahLst/>
            <a:cxnLst/>
            <a:rect l="l" t="t" r="r" b="b"/>
            <a:pathLst>
              <a:path w="3717161" h="5015170">
                <a:moveTo>
                  <a:pt x="0" y="0"/>
                </a:moveTo>
                <a:lnTo>
                  <a:pt x="3717161" y="0"/>
                </a:lnTo>
                <a:lnTo>
                  <a:pt x="3717161" y="5015170"/>
                </a:lnTo>
                <a:lnTo>
                  <a:pt x="0" y="5015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17" b="-93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0462" y="5901713"/>
            <a:ext cx="4589526" cy="3901892"/>
          </a:xfrm>
          <a:custGeom>
            <a:avLst/>
            <a:gdLst/>
            <a:ahLst/>
            <a:cxnLst/>
            <a:rect l="l" t="t" r="r" b="b"/>
            <a:pathLst>
              <a:path w="4589526" h="3901892">
                <a:moveTo>
                  <a:pt x="0" y="0"/>
                </a:moveTo>
                <a:lnTo>
                  <a:pt x="4589526" y="0"/>
                </a:lnTo>
                <a:lnTo>
                  <a:pt x="4589526" y="3901892"/>
                </a:lnTo>
                <a:lnTo>
                  <a:pt x="0" y="3901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811" b="-881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55474" y="5901713"/>
            <a:ext cx="4658581" cy="3996421"/>
          </a:xfrm>
          <a:custGeom>
            <a:avLst/>
            <a:gdLst/>
            <a:ahLst/>
            <a:cxnLst/>
            <a:rect l="l" t="t" r="r" b="b"/>
            <a:pathLst>
              <a:path w="4658581" h="3996421">
                <a:moveTo>
                  <a:pt x="0" y="0"/>
                </a:moveTo>
                <a:lnTo>
                  <a:pt x="4658581" y="0"/>
                </a:lnTo>
                <a:lnTo>
                  <a:pt x="4658581" y="3996421"/>
                </a:lnTo>
                <a:lnTo>
                  <a:pt x="0" y="39964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52" b="-2816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7013787" y="3563506"/>
            <a:ext cx="2954733" cy="0"/>
          </a:xfrm>
          <a:prstGeom prst="line">
            <a:avLst/>
          </a:prstGeom>
          <a:ln w="38100" cap="flat">
            <a:solidFill>
              <a:srgbClr val="FF8E4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6815363" y="8496300"/>
            <a:ext cx="2954733" cy="0"/>
          </a:xfrm>
          <a:prstGeom prst="line">
            <a:avLst/>
          </a:prstGeom>
          <a:ln w="38100" cap="flat">
            <a:solidFill>
              <a:srgbClr val="FF8E4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-491732" y="5583687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6758961" y="2844934"/>
            <a:ext cx="330701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300" dirty="0">
                <a:solidFill>
                  <a:srgbClr val="28FF0D"/>
                </a:solidFill>
                <a:latin typeface="Horta Bold"/>
              </a:rPr>
              <a:t>SCALE_UP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18164" y="7604957"/>
            <a:ext cx="374913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28FF0D"/>
                </a:solidFill>
                <a:latin typeface="Horta Bold"/>
              </a:rPr>
              <a:t>SCALE_OUT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745" y="297052"/>
            <a:ext cx="2584158" cy="46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934">
                <a:solidFill>
                  <a:srgbClr val="FF8E4F"/>
                </a:solidFill>
                <a:latin typeface="Arita Dotum Bold"/>
              </a:rPr>
              <a:t>IaaS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092" y="730440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IaaS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92679" y="1109275"/>
            <a:ext cx="8115300" cy="447675"/>
            <a:chOff x="0" y="0"/>
            <a:chExt cx="10820400" cy="596900"/>
          </a:xfrm>
        </p:grpSpPr>
        <p:sp>
          <p:nvSpPr>
            <p:cNvPr id="4" name="TextBox 4"/>
            <p:cNvSpPr txBox="1"/>
            <p:nvPr/>
          </p:nvSpPr>
          <p:spPr>
            <a:xfrm>
              <a:off x="1059167" y="-57150"/>
              <a:ext cx="9761233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Infrastructure as a Service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76385" y="3375213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단점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378305" y="4848954"/>
            <a:ext cx="8115300" cy="407670"/>
            <a:chOff x="0" y="0"/>
            <a:chExt cx="10820400" cy="543560"/>
          </a:xfrm>
        </p:grpSpPr>
        <p:sp>
          <p:nvSpPr>
            <p:cNvPr id="9" name="TextBox 9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BBC2C9"/>
                  </a:solidFill>
                  <a:latin typeface="Arita Dotum Semi-Bold"/>
                  <a:ea typeface="Arita Dotum Semi-Bold"/>
                </a:rPr>
                <a:t>과금_</a:t>
              </a:r>
              <a:r>
                <a:rPr lang="en-US" sz="2700">
                  <a:solidFill>
                    <a:srgbClr val="FFFFFF"/>
                  </a:solidFill>
                  <a:ea typeface="Arita Dotum Bold"/>
                </a:rPr>
                <a:t>클라우드 파산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A6A6A6"/>
                  </a:solidFill>
                  <a:latin typeface="Arita Dotum Bold"/>
                </a:rPr>
                <a:t>*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4432" y="6278620"/>
            <a:ext cx="8115300" cy="411480"/>
            <a:chOff x="0" y="0"/>
            <a:chExt cx="10820400" cy="548640"/>
          </a:xfrm>
        </p:grpSpPr>
        <p:sp>
          <p:nvSpPr>
            <p:cNvPr id="12" name="TextBox 12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요금이 어떤 부분에서 발생하는지 파악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06989" cy="605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64432" y="7052050"/>
            <a:ext cx="8115300" cy="407670"/>
            <a:chOff x="0" y="0"/>
            <a:chExt cx="10820400" cy="543560"/>
          </a:xfrm>
        </p:grpSpPr>
        <p:sp>
          <p:nvSpPr>
            <p:cNvPr id="15" name="TextBox 15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u="none" strike="noStrike">
                  <a:solidFill>
                    <a:srgbClr val="FFFFFF"/>
                  </a:solidFill>
                  <a:ea typeface="Arita Dotum Semi-Bold"/>
                </a:rPr>
                <a:t>리소스 경고 활용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64432" y="7825480"/>
            <a:ext cx="8115300" cy="407670"/>
            <a:chOff x="0" y="0"/>
            <a:chExt cx="10820400" cy="543560"/>
          </a:xfrm>
        </p:grpSpPr>
        <p:sp>
          <p:nvSpPr>
            <p:cNvPr id="18" name="TextBox 18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u="none" strike="noStrike">
                  <a:solidFill>
                    <a:srgbClr val="FFFFFF"/>
                  </a:solidFill>
                  <a:ea typeface="Arita Dotum Semi-Bold"/>
                </a:rPr>
                <a:t>보안에 주의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664432" y="8598910"/>
            <a:ext cx="8115300" cy="407670"/>
            <a:chOff x="0" y="0"/>
            <a:chExt cx="10820400" cy="543560"/>
          </a:xfrm>
        </p:grpSpPr>
        <p:sp>
          <p:nvSpPr>
            <p:cNvPr id="21" name="TextBox 21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 u="none" strike="noStrike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장기 할인, 전용 서버, 베어메탈 검토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04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6611397" y="-104053"/>
            <a:ext cx="11808905" cy="11808905"/>
          </a:xfrm>
          <a:custGeom>
            <a:avLst/>
            <a:gdLst/>
            <a:ahLst/>
            <a:cxnLst/>
            <a:rect l="l" t="t" r="r" b="b"/>
            <a:pathLst>
              <a:path w="11808905" h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0282" y="5143500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611397" y="-104053"/>
            <a:ext cx="11808905" cy="11808905"/>
          </a:xfrm>
          <a:custGeom>
            <a:avLst/>
            <a:gdLst/>
            <a:ahLst/>
            <a:cxnLst/>
            <a:rect l="l" t="t" r="r" b="b"/>
            <a:pathLst>
              <a:path w="11808905" h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6385" y="2013711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전용 서버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65521" y="6423786"/>
            <a:ext cx="8791529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서버 1대를 전부 점유</a:t>
            </a:r>
          </a:p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"/>
              </a:rPr>
              <a:t>하드웨어 선택 가능</a:t>
            </a:r>
          </a:p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"/>
              </a:rPr>
              <a:t>제어판으로 조작</a:t>
            </a:r>
          </a:p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"/>
                <a:ea typeface="Arita Dotum"/>
              </a:rPr>
              <a:t>IaaS와 연결</a:t>
            </a:r>
          </a:p>
          <a:p>
            <a:pPr>
              <a:lnSpc>
                <a:spcPts val="4499"/>
              </a:lnSpc>
            </a:pPr>
            <a:endParaRPr lang="en-US" sz="2499">
              <a:solidFill>
                <a:srgbClr val="FFFFFF"/>
              </a:solidFill>
              <a:latin typeface="Arita Dotum"/>
              <a:ea typeface="Arita Dot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6385" y="7119111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베어메탈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65521" y="1056449"/>
            <a:ext cx="8791529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서버 1대를 전부 점유</a:t>
            </a:r>
          </a:p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Arita Dotum"/>
              </a:rPr>
              <a:t>하드웨어 선택 가능</a:t>
            </a:r>
          </a:p>
          <a:p>
            <a:pPr>
              <a:lnSpc>
                <a:spcPts val="4499"/>
              </a:lnSpc>
            </a:pPr>
            <a:endParaRPr lang="en-US" sz="2499">
              <a:solidFill>
                <a:srgbClr val="FFFFFF"/>
              </a:solidFill>
              <a:ea typeface="Arita Dotum"/>
            </a:endParaRPr>
          </a:p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BBC2C9"/>
                </a:solidFill>
                <a:ea typeface="Arita Dotum Medium"/>
              </a:rPr>
              <a:t>복잡하고 귀찮은 계약 플랜</a:t>
            </a:r>
          </a:p>
          <a:p>
            <a:pPr marL="539749" lvl="1" indent="-269875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BBC2C9"/>
                </a:solidFill>
                <a:ea typeface="Arita Dotum Medium"/>
              </a:rPr>
              <a:t>실제로 사용까지 걸리는 시간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-1482826" y="1877337"/>
            <a:ext cx="11695415" cy="8776628"/>
          </a:xfrm>
          <a:custGeom>
            <a:avLst/>
            <a:gdLst/>
            <a:ahLst/>
            <a:cxnLst/>
            <a:rect l="l" t="t" r="r" b="b"/>
            <a:pathLst>
              <a:path w="11695415" h="8776628">
                <a:moveTo>
                  <a:pt x="0" y="0"/>
                </a:moveTo>
                <a:lnTo>
                  <a:pt x="11695414" y="0"/>
                </a:lnTo>
                <a:lnTo>
                  <a:pt x="11695414" y="8776629"/>
                </a:lnTo>
                <a:lnTo>
                  <a:pt x="0" y="8776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1092" y="730440"/>
            <a:ext cx="1422376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545454"/>
                </a:solidFill>
                <a:latin typeface="Arita Dotum Bold"/>
                <a:ea typeface="Arita Dotum Bold"/>
              </a:rPr>
              <a:t>그래서 어쩌라고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50919" y="971550"/>
            <a:ext cx="60524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9623137" y="5248359"/>
            <a:ext cx="8115300" cy="411480"/>
            <a:chOff x="0" y="0"/>
            <a:chExt cx="10820400" cy="548640"/>
          </a:xfrm>
        </p:grpSpPr>
        <p:sp>
          <p:nvSpPr>
            <p:cNvPr id="7" name="TextBox 7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전용 서버 / 베어메탈만 사용하기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06989" cy="605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23137" y="6019017"/>
            <a:ext cx="8115300" cy="407670"/>
            <a:chOff x="0" y="0"/>
            <a:chExt cx="10820400" cy="543560"/>
          </a:xfrm>
        </p:grpSpPr>
        <p:sp>
          <p:nvSpPr>
            <p:cNvPr id="10" name="TextBox 10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IaaS를 전용 서버/베어메탈로 변경하기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23137" y="6792447"/>
            <a:ext cx="8115300" cy="407670"/>
            <a:chOff x="0" y="0"/>
            <a:chExt cx="10820400" cy="543560"/>
          </a:xfrm>
        </p:grpSpPr>
        <p:sp>
          <p:nvSpPr>
            <p:cNvPr id="13" name="TextBox 13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전용 서버/베어메탈과 IaaS를 조합해서 사용하기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82976" y="2421252"/>
            <a:ext cx="10055026" cy="96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6084" spc="-152">
                <a:solidFill>
                  <a:srgbClr val="FFFFFF"/>
                </a:solidFill>
                <a:latin typeface="Great Vibes"/>
                <a:ea typeface="Great Vibes"/>
              </a:rPr>
              <a:t>응~ 다 쓰면 그만이야~!!!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1397" y="0"/>
            <a:ext cx="11808905" cy="11808905"/>
          </a:xfrm>
          <a:custGeom>
            <a:avLst/>
            <a:gdLst/>
            <a:ahLst/>
            <a:cxnLst/>
            <a:rect l="l" t="t" r="r" b="b"/>
            <a:pathLst>
              <a:path w="11808905" h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1092" y="730440"/>
            <a:ext cx="1422376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545454"/>
                </a:solidFill>
                <a:latin typeface="Arita Dotum Bold"/>
                <a:ea typeface="Arita Dotum Bold"/>
              </a:rPr>
              <a:t>언제 써야 할까?</a:t>
            </a:r>
          </a:p>
        </p:txBody>
      </p:sp>
      <p:sp>
        <p:nvSpPr>
          <p:cNvPr id="4" name="AutoShape 4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722463" y="2598358"/>
            <a:ext cx="8767792" cy="46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828282"/>
                </a:solidFill>
                <a:latin typeface="Arita Dotum Semi-Bold"/>
                <a:ea typeface="Arita Dotum Semi-Bold"/>
              </a:rPr>
              <a:t>전용 서버 / 베어메탈만 사용하기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1092" y="2598358"/>
            <a:ext cx="724858" cy="46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8E4F"/>
                </a:solidFill>
                <a:latin typeface="Arita Dotum Semi-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2463" y="4380104"/>
            <a:ext cx="8767792" cy="46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828282"/>
                </a:solidFill>
                <a:latin typeface="Arita Dotum Semi-Bold"/>
                <a:ea typeface="Arita Dotum Semi-Bold"/>
              </a:rPr>
              <a:t>IaaS를 전용 서버/베어메탈로 변경하기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092" y="4380104"/>
            <a:ext cx="724858" cy="46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8E4F"/>
                </a:solidFill>
                <a:latin typeface="Arita Dotum Semi-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463" y="6161851"/>
            <a:ext cx="8767792" cy="46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828282"/>
                </a:solidFill>
                <a:latin typeface="Arita Dotum Semi-Bold"/>
                <a:ea typeface="Arita Dotum Semi-Bold"/>
              </a:rPr>
              <a:t>전용 서버/베어메탈과 IaaS를 조합해서 사용하기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1092" y="6161851"/>
            <a:ext cx="724858" cy="46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721">
                <a:solidFill>
                  <a:srgbClr val="FF8E4F"/>
                </a:solidFill>
                <a:latin typeface="Arita Dotum Semi-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2463" y="3492947"/>
            <a:ext cx="8767792" cy="46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latin typeface="Arita Dotum Semi-Bold"/>
                <a:ea typeface="Arita Dotum Semi-Bold"/>
              </a:rPr>
              <a:t>CPU 처리가 필요한 경우, 데이터베이스로만 사용하는 경우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2463" y="5267262"/>
            <a:ext cx="13272397" cy="46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latin typeface="Arita Dotum Semi-Bold"/>
                <a:ea typeface="Arita Dotum Semi-Bold"/>
              </a:rPr>
              <a:t>서버의 부하가 얼마나 걸리는지 모를 경우, 성능이 한계에 도달한 경우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2463" y="7049008"/>
            <a:ext cx="10951985" cy="46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ea typeface="Arita Dotum Semi-Bold"/>
              </a:rPr>
              <a:t>시스템 확장이나 마이그레이션에 유연하게 대처해야 하는 경우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2508459"/>
            <a:ext cx="5755226" cy="12478145"/>
          </a:xfrm>
          <a:custGeom>
            <a:avLst/>
            <a:gdLst/>
            <a:ahLst/>
            <a:cxnLst/>
            <a:rect l="l" t="t" r="r" b="b"/>
            <a:pathLst>
              <a:path w="5755226" h="12478145">
                <a:moveTo>
                  <a:pt x="0" y="0"/>
                </a:moveTo>
                <a:lnTo>
                  <a:pt x="5755226" y="0"/>
                </a:lnTo>
                <a:lnTo>
                  <a:pt x="5755226" y="12478145"/>
                </a:lnTo>
                <a:lnTo>
                  <a:pt x="0" y="1247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83926" y="1761129"/>
            <a:ext cx="7027501" cy="3086100"/>
            <a:chOff x="0" y="0"/>
            <a:chExt cx="1850865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0865" cy="812800"/>
            </a:xfrm>
            <a:custGeom>
              <a:avLst/>
              <a:gdLst/>
              <a:ahLst/>
              <a:cxnLst/>
              <a:rect l="l" t="t" r="r" b="b"/>
              <a:pathLst>
                <a:path w="1850865" h="812800">
                  <a:moveTo>
                    <a:pt x="185086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850865" y="624840"/>
                  </a:lnTo>
                  <a:lnTo>
                    <a:pt x="185086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0"/>
              <a:ext cx="1850865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640"/>
                </a:lnSpc>
              </a:pPr>
              <a:r>
                <a:rPr lang="en-US" sz="4800">
                  <a:solidFill>
                    <a:srgbClr val="000000"/>
                  </a:solidFill>
                  <a:latin typeface="210 8비트"/>
                  <a:ea typeface="210 8비트"/>
                </a:rPr>
                <a:t>질문 받습니다 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6724" cy="10428885"/>
          </a:xfrm>
          <a:custGeom>
            <a:avLst/>
            <a:gdLst/>
            <a:ahLst/>
            <a:cxnLst/>
            <a:rect l="l" t="t" r="r" b="b"/>
            <a:pathLst>
              <a:path w="18466724" h="10428885">
                <a:moveTo>
                  <a:pt x="0" y="0"/>
                </a:moveTo>
                <a:lnTo>
                  <a:pt x="18466724" y="0"/>
                </a:lnTo>
                <a:lnTo>
                  <a:pt x="18466724" y="10428885"/>
                </a:lnTo>
                <a:lnTo>
                  <a:pt x="0" y="10428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1336" t="-371" r="-13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99764" y="2724433"/>
            <a:ext cx="7561418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https://baby-daramg.tistory.com/10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9764" y="3392048"/>
            <a:ext cx="9364671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https://velog.io/@moon_happy/Iaas-PaaS-SaaS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9764" y="4057528"/>
            <a:ext cx="12524659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https://kr.teradata.com/insights/data-architecture/intro-to-paas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893040" y="1276350"/>
            <a:ext cx="10430998" cy="115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9200" spc="-184">
                <a:solidFill>
                  <a:srgbClr val="545454"/>
                </a:solidFill>
                <a:latin typeface="210 소월"/>
              </a:rPr>
              <a:t>REFERENCE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9764" y="4723008"/>
            <a:ext cx="10618362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https://library.gabia.com/contents/infrahosting/9335/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67826" y="5388488"/>
            <a:ext cx="10618362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https://www.youtube.com/watch?v=a-quwmDAZHo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6053968"/>
            <a:ext cx="10618362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https://www.youtube.com/watch?v=7TLUmbpU9qY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67826" y="6719448"/>
            <a:ext cx="10618362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https://www.youtube.com/watch?v=YSudWlx0o9I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886" y="7423027"/>
            <a:ext cx="8085174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  <a:ea typeface="Eunjin"/>
              </a:rPr>
              <a:t>인프라 엔지니어링 첫걸음 _ 한빛미디어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67826" y="8088507"/>
            <a:ext cx="10618362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https://www.youtube.com/watch?v=_IYrX_1QyXU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545" y="8753987"/>
            <a:ext cx="5783679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https://www.canva.com/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545" y="9419467"/>
            <a:ext cx="8545790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799">
                <a:solidFill>
                  <a:srgbClr val="BBC2C9"/>
                </a:solidFill>
                <a:latin typeface="Eunjin"/>
              </a:rPr>
              <a:t>https://aws.amazon.com/ko/what-is/vps/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6308" y="1131743"/>
            <a:ext cx="9218958" cy="5821772"/>
          </a:xfrm>
          <a:custGeom>
            <a:avLst/>
            <a:gdLst/>
            <a:ahLst/>
            <a:cxnLst/>
            <a:rect l="l" t="t" r="r" b="b"/>
            <a:pathLst>
              <a:path w="9218958" h="5821772">
                <a:moveTo>
                  <a:pt x="0" y="0"/>
                </a:moveTo>
                <a:lnTo>
                  <a:pt x="9218958" y="0"/>
                </a:lnTo>
                <a:lnTo>
                  <a:pt x="9218958" y="5821772"/>
                </a:lnTo>
                <a:lnTo>
                  <a:pt x="0" y="5821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23579" y="3598311"/>
            <a:ext cx="7410676" cy="5659989"/>
          </a:xfrm>
          <a:custGeom>
            <a:avLst/>
            <a:gdLst/>
            <a:ahLst/>
            <a:cxnLst/>
            <a:rect l="l" t="t" r="r" b="b"/>
            <a:pathLst>
              <a:path w="7410676" h="5659989">
                <a:moveTo>
                  <a:pt x="0" y="0"/>
                </a:moveTo>
                <a:lnTo>
                  <a:pt x="7410676" y="0"/>
                </a:lnTo>
                <a:lnTo>
                  <a:pt x="7410676" y="5659989"/>
                </a:lnTo>
                <a:lnTo>
                  <a:pt x="0" y="565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430" r="-55295" b="-546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83480" y="1683128"/>
            <a:ext cx="14260647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3"/>
              </a:lnSpc>
            </a:pPr>
            <a:r>
              <a:rPr lang="en-US" sz="7436">
                <a:solidFill>
                  <a:srgbClr val="393939"/>
                </a:solidFill>
                <a:ea typeface="Arita Dotum Bold"/>
              </a:rPr>
              <a:t>강의 목표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50817" y="3372700"/>
            <a:ext cx="8755294" cy="557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27"/>
              </a:lnSpc>
            </a:pPr>
            <a:r>
              <a:rPr lang="en-US" sz="14133" spc="-706">
                <a:solidFill>
                  <a:srgbClr val="FF3131"/>
                </a:solidFill>
                <a:ea typeface="Black Han Sans"/>
              </a:rPr>
              <a:t>빠</a:t>
            </a:r>
            <a:r>
              <a:rPr lang="en-US" sz="14133" spc="-706">
                <a:solidFill>
                  <a:srgbClr val="FFFFFF"/>
                </a:solidFill>
                <a:ea typeface="Black Han Sans"/>
              </a:rPr>
              <a:t>르</a:t>
            </a:r>
            <a:r>
              <a:rPr lang="en-US" sz="14133" spc="-706">
                <a:solidFill>
                  <a:srgbClr val="FFFFFF"/>
                </a:solidFill>
                <a:latin typeface="Black Han Sans"/>
                <a:ea typeface="Black Han Sans"/>
              </a:rPr>
              <a:t>다,</a:t>
            </a:r>
          </a:p>
          <a:p>
            <a:pPr algn="l">
              <a:lnSpc>
                <a:spcPts val="13427"/>
              </a:lnSpc>
            </a:pPr>
            <a:r>
              <a:rPr lang="en-US" sz="14133" spc="-706">
                <a:solidFill>
                  <a:srgbClr val="FFBD59"/>
                </a:solidFill>
                <a:ea typeface="Black Han Sans"/>
              </a:rPr>
              <a:t>편</a:t>
            </a:r>
            <a:r>
              <a:rPr lang="en-US" sz="14133" spc="-706">
                <a:solidFill>
                  <a:srgbClr val="FFFFFF"/>
                </a:solidFill>
                <a:latin typeface="Black Han Sans"/>
                <a:ea typeface="Black Han Sans"/>
              </a:rPr>
              <a:t>하다,</a:t>
            </a:r>
          </a:p>
          <a:p>
            <a:pPr algn="l">
              <a:lnSpc>
                <a:spcPts val="13427"/>
              </a:lnSpc>
            </a:pPr>
            <a:r>
              <a:rPr lang="en-US" sz="14133" spc="-706">
                <a:solidFill>
                  <a:srgbClr val="FFFFFF"/>
                </a:solidFill>
                <a:latin typeface="Black Han Sans"/>
              </a:rPr>
              <a:t>&amp; </a:t>
            </a:r>
            <a:r>
              <a:rPr lang="en-US" sz="14133" spc="-706">
                <a:solidFill>
                  <a:srgbClr val="7ED957"/>
                </a:solidFill>
                <a:ea typeface="Black Han Sans"/>
              </a:rPr>
              <a:t>돈</a:t>
            </a:r>
            <a:r>
              <a:rPr lang="en-US" sz="14133" spc="-706">
                <a:solidFill>
                  <a:srgbClr val="FFFFFF"/>
                </a:solidFill>
                <a:latin typeface="Black Han Sans"/>
                <a:ea typeface="Black Han Sans"/>
              </a:rPr>
              <a:t>이 된다.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430" r="-55295" b="-546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7294" y="4515511"/>
            <a:ext cx="5371250" cy="12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16"/>
              </a:lnSpc>
            </a:pPr>
            <a:r>
              <a:rPr lang="en-US" sz="8180">
                <a:solidFill>
                  <a:srgbClr val="828282"/>
                </a:solidFill>
                <a:ea typeface="Arita Dotum Bold"/>
              </a:rPr>
              <a:t>목차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791625" y="3769859"/>
            <a:ext cx="9060483" cy="1582530"/>
            <a:chOff x="0" y="0"/>
            <a:chExt cx="12080644" cy="2110040"/>
          </a:xfrm>
        </p:grpSpPr>
        <p:sp>
          <p:nvSpPr>
            <p:cNvPr id="5" name="TextBox 5"/>
            <p:cNvSpPr txBox="1"/>
            <p:nvPr/>
          </p:nvSpPr>
          <p:spPr>
            <a:xfrm>
              <a:off x="464697" y="-23222"/>
              <a:ext cx="11615947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30"/>
                </a:lnSpc>
              </a:pPr>
              <a:r>
                <a:rPr lang="en-US" sz="3941">
                  <a:solidFill>
                    <a:srgbClr val="BBC2C9"/>
                  </a:solidFill>
                  <a:ea typeface="Arita Dotum Semi-Bold"/>
                </a:rPr>
                <a:t>인프라의 변천과 특징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45318"/>
              <a:ext cx="12080644" cy="656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rot="-5400000">
            <a:off x="2240176" y="5524030"/>
            <a:ext cx="11067109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9144000" y="4937760"/>
            <a:ext cx="8115300" cy="411480"/>
            <a:chOff x="0" y="0"/>
            <a:chExt cx="10820400" cy="548640"/>
          </a:xfrm>
        </p:grpSpPr>
        <p:sp>
          <p:nvSpPr>
            <p:cNvPr id="9" name="TextBox 9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플랫폼을 제공하는 PaaS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06989" cy="605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5761964"/>
            <a:ext cx="8115300" cy="407670"/>
            <a:chOff x="0" y="0"/>
            <a:chExt cx="10820400" cy="543560"/>
          </a:xfrm>
        </p:grpSpPr>
        <p:sp>
          <p:nvSpPr>
            <p:cNvPr id="12" name="TextBox 12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인프라를 제공하는 IaaS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6583019"/>
            <a:ext cx="8115300" cy="407670"/>
            <a:chOff x="0" y="0"/>
            <a:chExt cx="10820400" cy="543560"/>
          </a:xfrm>
        </p:grpSpPr>
        <p:sp>
          <p:nvSpPr>
            <p:cNvPr id="15" name="TextBox 15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전용 서버와 베어메탈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6354" y="785429"/>
            <a:ext cx="12220488" cy="8472871"/>
          </a:xfrm>
          <a:custGeom>
            <a:avLst/>
            <a:gdLst/>
            <a:ahLst/>
            <a:cxnLst/>
            <a:rect l="l" t="t" r="r" b="b"/>
            <a:pathLst>
              <a:path w="12220488" h="8472871">
                <a:moveTo>
                  <a:pt x="0" y="0"/>
                </a:moveTo>
                <a:lnTo>
                  <a:pt x="12220488" y="0"/>
                </a:lnTo>
                <a:lnTo>
                  <a:pt x="12220488" y="8472871"/>
                </a:lnTo>
                <a:lnTo>
                  <a:pt x="0" y="847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44110" y="665798"/>
            <a:ext cx="9065263" cy="725805"/>
            <a:chOff x="0" y="0"/>
            <a:chExt cx="12087017" cy="967740"/>
          </a:xfrm>
        </p:grpSpPr>
        <p:sp>
          <p:nvSpPr>
            <p:cNvPr id="4" name="TextBox 4"/>
            <p:cNvSpPr txBox="1"/>
            <p:nvPr/>
          </p:nvSpPr>
          <p:spPr>
            <a:xfrm>
              <a:off x="1183151" y="-104775"/>
              <a:ext cx="10903867" cy="1072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Arita Dotum Semi-Bold"/>
                </a:rPr>
                <a:t>Cloud Service Models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901453" cy="67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17808" y="3170265"/>
            <a:ext cx="8115300" cy="883920"/>
            <a:chOff x="0" y="0"/>
            <a:chExt cx="10820400" cy="1178560"/>
          </a:xfrm>
        </p:grpSpPr>
        <p:sp>
          <p:nvSpPr>
            <p:cNvPr id="7" name="TextBox 7"/>
            <p:cNvSpPr txBox="1"/>
            <p:nvPr/>
          </p:nvSpPr>
          <p:spPr>
            <a:xfrm>
              <a:off x="1059167" y="-57150"/>
              <a:ext cx="9761233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Gmail, Trello, Slack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Acumbamail, Office 365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17808" y="4814842"/>
            <a:ext cx="8115300" cy="883920"/>
            <a:chOff x="0" y="0"/>
            <a:chExt cx="10820400" cy="1178560"/>
          </a:xfrm>
        </p:grpSpPr>
        <p:sp>
          <p:nvSpPr>
            <p:cNvPr id="10" name="TextBox 10"/>
            <p:cNvSpPr txBox="1"/>
            <p:nvPr/>
          </p:nvSpPr>
          <p:spPr>
            <a:xfrm>
              <a:off x="1059167" y="-57150"/>
              <a:ext cx="9761233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Flynn, Cloud Foundry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Heroku, OpenShift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45827" y="6989499"/>
            <a:ext cx="8115300" cy="883920"/>
            <a:chOff x="0" y="0"/>
            <a:chExt cx="10820400" cy="1178560"/>
          </a:xfrm>
        </p:grpSpPr>
        <p:sp>
          <p:nvSpPr>
            <p:cNvPr id="13" name="TextBox 13"/>
            <p:cNvSpPr txBox="1"/>
            <p:nvPr/>
          </p:nvSpPr>
          <p:spPr>
            <a:xfrm>
              <a:off x="1059167" y="-57150"/>
              <a:ext cx="9761233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Network Architects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IT Administrators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17808" y="6989499"/>
            <a:ext cx="8115300" cy="883920"/>
            <a:chOff x="0" y="0"/>
            <a:chExt cx="10820400" cy="1178560"/>
          </a:xfrm>
        </p:grpSpPr>
        <p:sp>
          <p:nvSpPr>
            <p:cNvPr id="16" name="TextBox 16"/>
            <p:cNvSpPr txBox="1"/>
            <p:nvPr/>
          </p:nvSpPr>
          <p:spPr>
            <a:xfrm>
              <a:off x="1059167" y="-57150"/>
              <a:ext cx="9761233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Stackscale, AWS, 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VMware, Azure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145827" y="4814842"/>
            <a:ext cx="8115300" cy="883920"/>
            <a:chOff x="0" y="0"/>
            <a:chExt cx="10820400" cy="1178560"/>
          </a:xfrm>
        </p:grpSpPr>
        <p:sp>
          <p:nvSpPr>
            <p:cNvPr id="19" name="TextBox 19"/>
            <p:cNvSpPr txBox="1"/>
            <p:nvPr/>
          </p:nvSpPr>
          <p:spPr>
            <a:xfrm>
              <a:off x="1059167" y="-57150"/>
              <a:ext cx="9761233" cy="123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Software</a:t>
              </a:r>
            </a:p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Developers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45827" y="3408390"/>
            <a:ext cx="8115300" cy="407670"/>
            <a:chOff x="0" y="0"/>
            <a:chExt cx="10820400" cy="543560"/>
          </a:xfrm>
        </p:grpSpPr>
        <p:sp>
          <p:nvSpPr>
            <p:cNvPr id="22" name="TextBox 22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Arita Dotum Semi-Bold"/>
                </a:rPr>
                <a:t>End users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28127" y="180023"/>
            <a:ext cx="360153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3089">
                <a:solidFill>
                  <a:srgbClr val="FF8E4F"/>
                </a:solidFill>
                <a:ea typeface="Arita Dotum Bold"/>
              </a:rPr>
              <a:t>클라우드 컴퓨팅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430" r="-55295" b="-546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4086" y="816653"/>
            <a:ext cx="16599827" cy="8299914"/>
          </a:xfrm>
          <a:custGeom>
            <a:avLst/>
            <a:gdLst/>
            <a:ahLst/>
            <a:cxnLst/>
            <a:rect l="l" t="t" r="r" b="b"/>
            <a:pathLst>
              <a:path w="16599827" h="8299914">
                <a:moveTo>
                  <a:pt x="0" y="0"/>
                </a:moveTo>
                <a:lnTo>
                  <a:pt x="16599828" y="0"/>
                </a:lnTo>
                <a:lnTo>
                  <a:pt x="16599828" y="8299913"/>
                </a:lnTo>
                <a:lnTo>
                  <a:pt x="0" y="829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2728" y="734655"/>
            <a:ext cx="13048968" cy="8523645"/>
          </a:xfrm>
          <a:custGeom>
            <a:avLst/>
            <a:gdLst/>
            <a:ahLst/>
            <a:cxnLst/>
            <a:rect l="l" t="t" r="r" b="b"/>
            <a:pathLst>
              <a:path w="13048968" h="8523645">
                <a:moveTo>
                  <a:pt x="0" y="0"/>
                </a:moveTo>
                <a:lnTo>
                  <a:pt x="13048968" y="0"/>
                </a:lnTo>
                <a:lnTo>
                  <a:pt x="13048968" y="8523645"/>
                </a:lnTo>
                <a:lnTo>
                  <a:pt x="0" y="8523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" r="-76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092" y="730440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PaaS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92679" y="1109275"/>
            <a:ext cx="8115300" cy="447675"/>
            <a:chOff x="0" y="0"/>
            <a:chExt cx="10820400" cy="596900"/>
          </a:xfrm>
        </p:grpSpPr>
        <p:sp>
          <p:nvSpPr>
            <p:cNvPr id="4" name="TextBox 4"/>
            <p:cNvSpPr txBox="1"/>
            <p:nvPr/>
          </p:nvSpPr>
          <p:spPr>
            <a:xfrm>
              <a:off x="1059167" y="-57150"/>
              <a:ext cx="9761233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Platform as a Service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76385" y="3375213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ea typeface="Arita Dotum Bold"/>
              </a:rPr>
              <a:t>장점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4937760"/>
            <a:ext cx="8115300" cy="411480"/>
            <a:chOff x="0" y="0"/>
            <a:chExt cx="10820400" cy="548640"/>
          </a:xfrm>
        </p:grpSpPr>
        <p:sp>
          <p:nvSpPr>
            <p:cNvPr id="9" name="TextBox 9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앱 개발에 집중 할 수 있다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06989" cy="605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5708418"/>
            <a:ext cx="8115300" cy="407670"/>
            <a:chOff x="0" y="0"/>
            <a:chExt cx="10820400" cy="543560"/>
          </a:xfrm>
        </p:grpSpPr>
        <p:sp>
          <p:nvSpPr>
            <p:cNvPr id="12" name="TextBox 12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서버 스펙 변경이 쉽다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6481848"/>
            <a:ext cx="8115300" cy="407670"/>
            <a:chOff x="0" y="0"/>
            <a:chExt cx="10820400" cy="543560"/>
          </a:xfrm>
        </p:grpSpPr>
        <p:sp>
          <p:nvSpPr>
            <p:cNvPr id="15" name="TextBox 15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일정 기간 무료로 플랜을 제공하기도 한다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6611397" y="-104053"/>
            <a:ext cx="11808905" cy="11808905"/>
          </a:xfrm>
          <a:custGeom>
            <a:avLst/>
            <a:gdLst/>
            <a:ahLst/>
            <a:cxnLst/>
            <a:rect l="l" t="t" r="r" b="b"/>
            <a:pathLst>
              <a:path w="11808905" h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092" y="730440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8E4F"/>
                </a:solidFill>
                <a:latin typeface="Arita Dotum Bold"/>
              </a:rPr>
              <a:t>PaaS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092679" y="1109275"/>
            <a:ext cx="8115300" cy="447675"/>
            <a:chOff x="0" y="0"/>
            <a:chExt cx="10820400" cy="596900"/>
          </a:xfrm>
        </p:grpSpPr>
        <p:sp>
          <p:nvSpPr>
            <p:cNvPr id="4" name="TextBox 4"/>
            <p:cNvSpPr txBox="1"/>
            <p:nvPr/>
          </p:nvSpPr>
          <p:spPr>
            <a:xfrm>
              <a:off x="1059167" y="-57150"/>
              <a:ext cx="9761233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Arita Dotum Semi-Bold"/>
                </a:rPr>
                <a:t>Platform as a Service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491732" y="1721040"/>
            <a:ext cx="19271464" cy="0"/>
          </a:xfrm>
          <a:prstGeom prst="line">
            <a:avLst/>
          </a:prstGeom>
          <a:ln w="19050" cap="rnd">
            <a:solidFill>
              <a:srgbClr val="39393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76385" y="3375213"/>
            <a:ext cx="56368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828282"/>
                </a:solidFill>
                <a:ea typeface="Arita Dotum Bold"/>
              </a:rPr>
              <a:t>단점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4937760"/>
            <a:ext cx="8115300" cy="411480"/>
            <a:chOff x="0" y="0"/>
            <a:chExt cx="10820400" cy="548640"/>
          </a:xfrm>
        </p:grpSpPr>
        <p:sp>
          <p:nvSpPr>
            <p:cNvPr id="9" name="TextBox 9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서비스 자유도가 낮다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06989" cy="605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5708418"/>
            <a:ext cx="8115300" cy="407670"/>
            <a:chOff x="0" y="0"/>
            <a:chExt cx="10820400" cy="543560"/>
          </a:xfrm>
        </p:grpSpPr>
        <p:sp>
          <p:nvSpPr>
            <p:cNvPr id="12" name="TextBox 12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서비스 제공 업체에 종속적이다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6481848"/>
            <a:ext cx="8115300" cy="407670"/>
            <a:chOff x="0" y="0"/>
            <a:chExt cx="10820400" cy="543560"/>
          </a:xfrm>
        </p:grpSpPr>
        <p:sp>
          <p:nvSpPr>
            <p:cNvPr id="15" name="TextBox 15"/>
            <p:cNvSpPr txBox="1"/>
            <p:nvPr/>
          </p:nvSpPr>
          <p:spPr>
            <a:xfrm>
              <a:off x="1059167" y="-57150"/>
              <a:ext cx="976123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ea typeface="Arita Dotum Semi-Bold"/>
                </a:rPr>
                <a:t>서비스 안에 애플리케이션을 직접 구축해야 한다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06989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8E4F"/>
                  </a:solidFill>
                  <a:latin typeface="Arita Dotum Semi-Bold"/>
                </a:rPr>
                <a:t>03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6611397" y="-104053"/>
            <a:ext cx="11808905" cy="11808905"/>
          </a:xfrm>
          <a:custGeom>
            <a:avLst/>
            <a:gdLst/>
            <a:ahLst/>
            <a:cxnLst/>
            <a:rect l="l" t="t" r="r" b="b"/>
            <a:pathLst>
              <a:path w="11808905" h="11808905">
                <a:moveTo>
                  <a:pt x="0" y="0"/>
                </a:moveTo>
                <a:lnTo>
                  <a:pt x="11808906" y="0"/>
                </a:lnTo>
                <a:lnTo>
                  <a:pt x="11808906" y="11808905"/>
                </a:lnTo>
                <a:lnTo>
                  <a:pt x="0" y="11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1304</Words>
  <Application>Microsoft Office PowerPoint</Application>
  <PresentationFormat>사용자 지정</PresentationFormat>
  <Paragraphs>327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210 소월</vt:lpstr>
      <vt:lpstr>Arita Dotum Thin</vt:lpstr>
      <vt:lpstr>Arita Dotum Semi-Bold</vt:lpstr>
      <vt:lpstr>Great Vibes</vt:lpstr>
      <vt:lpstr>Black Han Sans</vt:lpstr>
      <vt:lpstr>Arita Dotum</vt:lpstr>
      <vt:lpstr>Calibri</vt:lpstr>
      <vt:lpstr>210 8비트</vt:lpstr>
      <vt:lpstr>Eunjin</vt:lpstr>
      <vt:lpstr>Horta Bold</vt:lpstr>
      <vt:lpstr>Arial</vt:lpstr>
      <vt:lpstr>Arita Dotum Medium</vt:lpstr>
      <vt:lpstr>Arita Dotum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인프라 엔지니어링 첫걸음</dc:title>
  <cp:lastModifiedBy>mit</cp:lastModifiedBy>
  <cp:revision>3</cp:revision>
  <dcterms:created xsi:type="dcterms:W3CDTF">2006-08-16T00:00:00Z</dcterms:created>
  <dcterms:modified xsi:type="dcterms:W3CDTF">2024-02-28T00:26:28Z</dcterms:modified>
  <dc:identifier>DAF9NZXCfKo</dc:identifier>
</cp:coreProperties>
</file>